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70"/>
  </p:notesMasterIdLst>
  <p:handoutMasterIdLst>
    <p:handoutMasterId r:id="rId71"/>
  </p:handoutMasterIdLst>
  <p:sldIdLst>
    <p:sldId id="277" r:id="rId3"/>
    <p:sldId id="495" r:id="rId4"/>
    <p:sldId id="531" r:id="rId5"/>
    <p:sldId id="532" r:id="rId6"/>
    <p:sldId id="496" r:id="rId7"/>
    <p:sldId id="533" r:id="rId8"/>
    <p:sldId id="498" r:id="rId9"/>
    <p:sldId id="499" r:id="rId10"/>
    <p:sldId id="534" r:id="rId11"/>
    <p:sldId id="536" r:id="rId12"/>
    <p:sldId id="535" r:id="rId13"/>
    <p:sldId id="500" r:id="rId14"/>
    <p:sldId id="542" r:id="rId15"/>
    <p:sldId id="541" r:id="rId16"/>
    <p:sldId id="540" r:id="rId17"/>
    <p:sldId id="539" r:id="rId18"/>
    <p:sldId id="538" r:id="rId19"/>
    <p:sldId id="501" r:id="rId20"/>
    <p:sldId id="545" r:id="rId21"/>
    <p:sldId id="544" r:id="rId22"/>
    <p:sldId id="543" r:id="rId23"/>
    <p:sldId id="546" r:id="rId24"/>
    <p:sldId id="502" r:id="rId25"/>
    <p:sldId id="552" r:id="rId26"/>
    <p:sldId id="557" r:id="rId27"/>
    <p:sldId id="556" r:id="rId28"/>
    <p:sldId id="555" r:id="rId29"/>
    <p:sldId id="558" r:id="rId30"/>
    <p:sldId id="511" r:id="rId31"/>
    <p:sldId id="512" r:id="rId32"/>
    <p:sldId id="560" r:id="rId33"/>
    <p:sldId id="559" r:id="rId34"/>
    <p:sldId id="513" r:id="rId35"/>
    <p:sldId id="561" r:id="rId36"/>
    <p:sldId id="514" r:id="rId37"/>
    <p:sldId id="515" r:id="rId38"/>
    <p:sldId id="567" r:id="rId39"/>
    <p:sldId id="566" r:id="rId40"/>
    <p:sldId id="516" r:id="rId41"/>
    <p:sldId id="517" r:id="rId42"/>
    <p:sldId id="519" r:id="rId43"/>
    <p:sldId id="568" r:id="rId44"/>
    <p:sldId id="518" r:id="rId45"/>
    <p:sldId id="520" r:id="rId46"/>
    <p:sldId id="521" r:id="rId47"/>
    <p:sldId id="522" r:id="rId48"/>
    <p:sldId id="523" r:id="rId49"/>
    <p:sldId id="564" r:id="rId50"/>
    <p:sldId id="565" r:id="rId51"/>
    <p:sldId id="524" r:id="rId52"/>
    <p:sldId id="525" r:id="rId53"/>
    <p:sldId id="528" r:id="rId54"/>
    <p:sldId id="503" r:id="rId55"/>
    <p:sldId id="504" r:id="rId56"/>
    <p:sldId id="549" r:id="rId57"/>
    <p:sldId id="548" r:id="rId58"/>
    <p:sldId id="547" r:id="rId59"/>
    <p:sldId id="506" r:id="rId60"/>
    <p:sldId id="508" r:id="rId61"/>
    <p:sldId id="550" r:id="rId62"/>
    <p:sldId id="505" r:id="rId63"/>
    <p:sldId id="507" r:id="rId64"/>
    <p:sldId id="509" r:id="rId65"/>
    <p:sldId id="494" r:id="rId66"/>
    <p:sldId id="526" r:id="rId67"/>
    <p:sldId id="529" r:id="rId68"/>
    <p:sldId id="56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1" autoAdjust="0"/>
    <p:restoredTop sz="89228" autoAdjust="0"/>
  </p:normalViewPr>
  <p:slideViewPr>
    <p:cSldViewPr snapToGrid="0">
      <p:cViewPr varScale="1">
        <p:scale>
          <a:sx n="66" d="100"/>
          <a:sy n="66" d="100"/>
        </p:scale>
        <p:origin x="486" y="7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7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17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5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6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95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4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0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7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2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4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61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98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84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627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63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4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7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415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38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12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89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4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978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5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95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2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0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59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78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99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871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5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627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76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50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4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4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314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71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29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58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351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1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smtClean="0"/>
              <a:t>Anomaly detection: A 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smtClean="0"/>
              <a:t>Acm computing surveys, vol. 41, n°3, article 15, publication date: july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</p:txBody>
      </p:sp>
    </p:spTree>
    <p:extLst>
      <p:ext uri="{BB962C8B-B14F-4D97-AF65-F5344CB8AC3E}">
        <p14:creationId xmlns:p14="http://schemas.microsoft.com/office/powerpoint/2010/main" val="3339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represented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connected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edges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776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31116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787150"/>
            <a:ext cx="6306206" cy="54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40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219200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entire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9492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005110"/>
            <a:ext cx="5705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Training data 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2944746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Some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need</a:t>
            </a:r>
            <a:r>
              <a:rPr lang="it-IT" sz="2200" dirty="0" smtClean="0">
                <a:solidFill>
                  <a:srgbClr val="514A40"/>
                </a:solidFill>
              </a:rPr>
              <a:t> a training data set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training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293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training set </a:t>
            </a:r>
            <a:r>
              <a:rPr lang="it-IT" sz="2200" dirty="0" smtClean="0">
                <a:solidFill>
                  <a:srgbClr val="514A40"/>
                </a:solidFill>
              </a:rPr>
              <a:t>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962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92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training set </a:t>
            </a:r>
            <a:r>
              <a:rPr lang="it-IT" sz="2200" dirty="0" smtClean="0">
                <a:solidFill>
                  <a:srgbClr val="514A40"/>
                </a:solidFill>
              </a:rPr>
              <a:t>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</a:t>
            </a:r>
            <a:r>
              <a:rPr lang="it-IT" sz="2000" dirty="0" smtClean="0">
                <a:solidFill>
                  <a:srgbClr val="514A40"/>
                </a:solidFill>
              </a:rPr>
              <a:t>data set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07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training set </a:t>
            </a:r>
            <a:r>
              <a:rPr lang="it-IT" sz="2200" dirty="0" smtClean="0">
                <a:solidFill>
                  <a:srgbClr val="514A40"/>
                </a:solidFill>
              </a:rPr>
              <a:t>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data </a:t>
            </a:r>
            <a:r>
              <a:rPr lang="it-IT" sz="2000" dirty="0" smtClean="0">
                <a:solidFill>
                  <a:srgbClr val="514A40"/>
                </a:solidFill>
              </a:rPr>
              <a:t>set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require</a:t>
            </a:r>
            <a:r>
              <a:rPr lang="it-IT" sz="2000" dirty="0" smtClean="0">
                <a:solidFill>
                  <a:srgbClr val="514A40"/>
                </a:solidFill>
              </a:rPr>
              <a:t> training </a:t>
            </a:r>
            <a:r>
              <a:rPr lang="it-IT" sz="2000" dirty="0" smtClean="0">
                <a:solidFill>
                  <a:srgbClr val="514A40"/>
                </a:solidFill>
              </a:rPr>
              <a:t>data set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267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2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Scores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Scoring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score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the test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depending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Ranked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10990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140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8904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Multi-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one-class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7509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685925"/>
            <a:ext cx="9429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smtClean="0">
                <a:solidFill>
                  <a:srgbClr val="514A40"/>
                </a:solidFill>
              </a:rPr>
              <a:t>Classification is used to learn a model </a:t>
            </a:r>
            <a:r>
              <a:rPr lang="it-IT" sz="2200" i="1" smtClean="0">
                <a:solidFill>
                  <a:srgbClr val="514A40"/>
                </a:solidFill>
              </a:rPr>
              <a:t>(classifier) </a:t>
            </a:r>
            <a:r>
              <a:rPr lang="it-IT" sz="2200" smtClean="0">
                <a:solidFill>
                  <a:srgbClr val="514A40"/>
                </a:solidFill>
              </a:rPr>
              <a:t>from a set of labeled data instances </a:t>
            </a:r>
            <a:r>
              <a:rPr lang="it-IT" sz="2200" i="1" smtClean="0">
                <a:solidFill>
                  <a:srgbClr val="514A40"/>
                </a:solidFill>
              </a:rPr>
              <a:t>(training)</a:t>
            </a:r>
            <a:r>
              <a:rPr lang="it-IT" sz="2200" smtClean="0">
                <a:solidFill>
                  <a:srgbClr val="514A40"/>
                </a:solidFill>
              </a:rPr>
              <a:t> and then, classify a test instance into one of the classes using the model </a:t>
            </a:r>
            <a:r>
              <a:rPr lang="it-IT" sz="2200" i="1" smtClean="0">
                <a:solidFill>
                  <a:srgbClr val="514A40"/>
                </a:solidFill>
              </a:rPr>
              <a:t>(testing)</a:t>
            </a:r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smtClean="0">
                <a:solidFill>
                  <a:srgbClr val="514A40"/>
                </a:solidFill>
                <a:latin typeface="Cambria"/>
              </a:rPr>
              <a:t>Multi-class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smtClean="0">
                <a:solidFill>
                  <a:srgbClr val="514A40"/>
                </a:solidFill>
                <a:latin typeface="Cambria"/>
              </a:rPr>
              <a:t>one-class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anomaly detection techniques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Neural network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Rule based</a:t>
            </a:r>
          </a:p>
          <a:p>
            <a:pPr marL="45717" indent="0">
              <a:buNone/>
            </a:pP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10083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Neural network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trained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training data 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set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test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input to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If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accepts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test input,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otherwise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Several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variant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proposed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363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Rule-based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capture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of a </a:t>
            </a:r>
            <a:r>
              <a:rPr lang="it-IT" sz="2200" dirty="0" err="1" smtClean="0">
                <a:solidFill>
                  <a:srgbClr val="514A40"/>
                </a:solidFill>
              </a:rPr>
              <a:t>system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value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proportional</a:t>
            </a:r>
            <a:r>
              <a:rPr lang="it-IT" sz="2200" dirty="0" smtClean="0">
                <a:solidFill>
                  <a:srgbClr val="514A40"/>
                </a:solidFill>
              </a:rPr>
              <a:t> to ratio </a:t>
            </a:r>
            <a:r>
              <a:rPr lang="it-IT" sz="2200" dirty="0" err="1" smtClean="0">
                <a:solidFill>
                  <a:srgbClr val="514A40"/>
                </a:solidFill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correctly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classified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and the </a:t>
            </a:r>
            <a:r>
              <a:rPr lang="it-IT" sz="2200" dirty="0" err="1" smtClean="0">
                <a:solidFill>
                  <a:srgbClr val="514A40"/>
                </a:solidFill>
              </a:rPr>
              <a:t>total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inverse of the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the best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score of the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234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2875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529029" y="3189674"/>
            <a:ext cx="1115468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670308" y="2559958"/>
            <a:ext cx="5074305" cy="1259434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Find</a:t>
            </a:r>
            <a:r>
              <a:rPr lang="it-IT" sz="2200" dirty="0" smtClean="0"/>
              <a:t>, for </a:t>
            </a:r>
            <a:r>
              <a:rPr lang="it-IT" sz="2200" dirty="0" err="1" smtClean="0"/>
              <a:t>each</a:t>
            </a:r>
            <a:r>
              <a:rPr lang="it-IT" sz="2200" dirty="0" smtClean="0"/>
              <a:t> test </a:t>
            </a:r>
            <a:r>
              <a:rPr lang="it-IT" sz="2200" dirty="0" err="1" smtClean="0"/>
              <a:t>instance</a:t>
            </a:r>
            <a:r>
              <a:rPr lang="it-IT" sz="2200" dirty="0" smtClean="0"/>
              <a:t>, the </a:t>
            </a:r>
            <a:r>
              <a:rPr lang="it-IT" sz="2200" dirty="0" err="1" smtClean="0"/>
              <a:t>rule</a:t>
            </a:r>
            <a:r>
              <a:rPr lang="it-IT" sz="2200" dirty="0" smtClean="0"/>
              <a:t> </a:t>
            </a:r>
            <a:r>
              <a:rPr lang="it-IT" sz="2200" dirty="0" err="1" smtClean="0"/>
              <a:t>that</a:t>
            </a:r>
            <a:r>
              <a:rPr lang="it-IT" sz="2200" dirty="0" smtClean="0"/>
              <a:t> best </a:t>
            </a:r>
            <a:r>
              <a:rPr lang="it-IT" sz="2200" dirty="0" err="1" smtClean="0"/>
              <a:t>captures</a:t>
            </a:r>
            <a:r>
              <a:rPr lang="it-IT" sz="2200" dirty="0" smtClean="0"/>
              <a:t> the test </a:t>
            </a:r>
            <a:r>
              <a:rPr lang="it-IT" sz="2200" dirty="0" err="1" smtClean="0"/>
              <a:t>instance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31704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computational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, training </a:t>
            </a:r>
            <a:r>
              <a:rPr lang="it-IT" sz="2200" dirty="0" err="1" smtClean="0">
                <a:solidFill>
                  <a:srgbClr val="514A40"/>
                </a:solidFill>
              </a:rPr>
              <a:t>decision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trees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tend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faster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involve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optimization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support-vector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machines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dirty="0" smtClean="0">
                <a:solidFill>
                  <a:srgbClr val="514A40"/>
                </a:solidFill>
              </a:rPr>
              <a:t>are more </a:t>
            </a:r>
            <a:r>
              <a:rPr lang="it-IT" sz="2200" dirty="0" err="1" smtClean="0">
                <a:solidFill>
                  <a:srgbClr val="514A40"/>
                </a:solidFill>
              </a:rPr>
              <a:t>expensive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usually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very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lerned</a:t>
            </a:r>
            <a:r>
              <a:rPr lang="it-IT" sz="2200" dirty="0" smtClean="0">
                <a:solidFill>
                  <a:srgbClr val="514A40"/>
                </a:solidFill>
              </a:rPr>
              <a:t> model for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238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rely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accurate </a:t>
            </a:r>
            <a:r>
              <a:rPr lang="it-IT" sz="2000" dirty="0" err="1" smtClean="0">
                <a:solidFill>
                  <a:srgbClr val="514A40"/>
                </a:solidFill>
              </a:rPr>
              <a:t>labels</a:t>
            </a:r>
            <a:r>
              <a:rPr lang="it-IT" sz="2000" dirty="0" smtClean="0">
                <a:solidFill>
                  <a:srgbClr val="514A40"/>
                </a:solidFill>
              </a:rPr>
              <a:t> fo </a:t>
            </a:r>
            <a:r>
              <a:rPr lang="it-IT" sz="2000" dirty="0" err="1" smtClean="0">
                <a:solidFill>
                  <a:srgbClr val="514A40"/>
                </a:solidFill>
              </a:rPr>
              <a:t>various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wich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binary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become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disadvantage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meaningful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desired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71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Nearest neighbour-based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Assumption: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occur</a:t>
            </a:r>
            <a:r>
              <a:rPr lang="it-IT" sz="2200" dirty="0" smtClean="0">
                <a:solidFill>
                  <a:srgbClr val="514A40"/>
                </a:solidFill>
              </a:rPr>
              <a:t> in dense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neighborhoods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occur</a:t>
            </a:r>
            <a:r>
              <a:rPr lang="it-IT" sz="2200" dirty="0" smtClean="0">
                <a:solidFill>
                  <a:srgbClr val="514A40"/>
                </a:solidFill>
              </a:rPr>
              <a:t> far from </a:t>
            </a:r>
            <a:r>
              <a:rPr lang="it-IT" sz="2200" dirty="0" err="1" smtClean="0">
                <a:solidFill>
                  <a:srgbClr val="514A40"/>
                </a:solidFill>
              </a:rPr>
              <a:t>their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closest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neighbors</a:t>
            </a:r>
            <a:endParaRPr lang="it-IT" sz="2200" i="1" dirty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Require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distance</a:t>
            </a:r>
            <a:r>
              <a:rPr lang="it-IT" sz="2200" dirty="0" smtClean="0">
                <a:solidFill>
                  <a:srgbClr val="514A40"/>
                </a:solidFill>
              </a:rPr>
              <a:t> or </a:t>
            </a:r>
            <a:r>
              <a:rPr lang="it-IT" sz="2200" dirty="0" err="1" smtClean="0">
                <a:solidFill>
                  <a:srgbClr val="514A40"/>
                </a:solidFill>
              </a:rPr>
              <a:t>similarity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measure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defined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Nearest neighbour-based techniques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i="1" dirty="0" smtClean="0">
                    <a:solidFill>
                      <a:srgbClr val="514A40"/>
                    </a:solidFill>
                  </a:rPr>
                  <a:t>Assumption: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,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far from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their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closest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neighbors</a:t>
                </a:r>
                <a:endParaRPr lang="it-IT" sz="2200" i="1" dirty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Require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or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similarity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measure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defined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between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categories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</a:t>
                </a: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The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anomaly</a:t>
                </a:r>
                <a:r>
                  <a:rPr lang="it-IT" sz="2000" dirty="0">
                    <a:solidFill>
                      <a:srgbClr val="514A40"/>
                    </a:solidFill>
                  </a:rPr>
                  <a:t> score of a data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defined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its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distance</a:t>
                </a:r>
                <a:r>
                  <a:rPr lang="it-IT" sz="2000" dirty="0">
                    <a:solidFill>
                      <a:srgbClr val="514A40"/>
                    </a:solidFill>
                  </a:rPr>
                  <a:t> to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its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it-IT" sz="20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nearest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neighbor</a:t>
                </a:r>
                <a:r>
                  <a:rPr lang="it-IT" sz="2000" dirty="0">
                    <a:solidFill>
                      <a:srgbClr val="514A40"/>
                    </a:solidFill>
                  </a:rPr>
                  <a:t> in a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given</a:t>
                </a:r>
                <a:r>
                  <a:rPr lang="it-IT" sz="2000" dirty="0">
                    <a:solidFill>
                      <a:srgbClr val="514A40"/>
                    </a:solidFill>
                  </a:rPr>
                  <a:t> data set (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applied</a:t>
                </a:r>
                <a:r>
                  <a:rPr lang="it-IT" sz="2000" dirty="0">
                    <a:solidFill>
                      <a:srgbClr val="514A40"/>
                    </a:solidFill>
                  </a:rPr>
                  <a:t> to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detect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land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mines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from satellite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ground</a:t>
                </a:r>
                <a:r>
                  <a:rPr lang="it-IT" sz="2000" dirty="0">
                    <a:solidFill>
                      <a:srgbClr val="514A40"/>
                    </a:solidFill>
                  </a:rPr>
                  <a:t> images)</a:t>
                </a: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The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anomaly</a:t>
                </a:r>
                <a:r>
                  <a:rPr lang="it-IT" sz="2000" dirty="0">
                    <a:solidFill>
                      <a:srgbClr val="514A40"/>
                    </a:solidFill>
                  </a:rPr>
                  <a:t> score of a data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defined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as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the </a:t>
                </a:r>
                <a:r>
                  <a:rPr lang="it-IT" sz="2000" i="1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number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>
                    <a:solidFill>
                      <a:srgbClr val="514A40"/>
                    </a:solidFill>
                  </a:rPr>
                  <a:t>(n)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>
                    <a:solidFill>
                      <a:srgbClr val="514A40"/>
                    </a:solidFill>
                  </a:rPr>
                  <a:t>of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nearest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neighbor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>
                    <a:solidFill>
                      <a:srgbClr val="514A40"/>
                    </a:solidFill>
                  </a:rPr>
                  <a:t>are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not</a:t>
                </a:r>
                <a:r>
                  <a:rPr lang="it-IT" sz="2000" dirty="0">
                    <a:solidFill>
                      <a:srgbClr val="514A40"/>
                    </a:solidFill>
                  </a:rPr>
                  <a:t> more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than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i="1" dirty="0">
                    <a:solidFill>
                      <a:srgbClr val="514A40"/>
                    </a:solidFill>
                  </a:rPr>
                  <a:t>d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distance</a:t>
                </a:r>
                <a:r>
                  <a:rPr lang="it-IT" sz="2000" dirty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apart</a:t>
                </a:r>
                <a:r>
                  <a:rPr lang="it-IT" sz="2000" dirty="0">
                    <a:solidFill>
                      <a:srgbClr val="514A40"/>
                    </a:solidFill>
                  </a:rPr>
                  <a:t> from the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given</a:t>
                </a:r>
                <a:r>
                  <a:rPr lang="it-IT" sz="2000" dirty="0">
                    <a:solidFill>
                      <a:srgbClr val="514A40"/>
                    </a:solidFill>
                  </a:rPr>
                  <a:t> data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>
                    <a:solidFill>
                      <a:srgbClr val="514A40"/>
                    </a:solidFill>
                  </a:rPr>
                  <a:t> (credit card </a:t>
                </a:r>
                <a:r>
                  <a:rPr lang="it-IT" sz="2000" dirty="0" err="1">
                    <a:solidFill>
                      <a:srgbClr val="514A40"/>
                    </a:solidFill>
                  </a:rPr>
                  <a:t>fraud</a:t>
                </a:r>
                <a:r>
                  <a:rPr lang="it-IT" sz="2000" dirty="0">
                    <a:solidFill>
                      <a:srgbClr val="514A4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2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Nearest</a:t>
            </a:r>
            <a:r>
              <a:rPr lang="it-IT" dirty="0" smtClean="0"/>
              <a:t> </a:t>
            </a:r>
            <a:r>
              <a:rPr lang="it-IT" dirty="0" err="1" smtClean="0"/>
              <a:t>neighbor-based</a:t>
            </a:r>
            <a:r>
              <a:rPr lang="it-IT" dirty="0" smtClean="0"/>
              <a:t> </a:t>
            </a:r>
            <a:r>
              <a:rPr lang="it-IT" dirty="0" err="1" smtClean="0"/>
              <a:t>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787150"/>
            <a:ext cx="6306206" cy="54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</p:spPr>
            <p:txBody>
              <a:bodyPr>
                <a:noAutofit/>
              </a:bodyPr>
              <a:lstStyle/>
              <a:p>
                <a:r>
                  <a:rPr lang="it-IT" b="1" dirty="0" smtClean="0"/>
                  <a:t/>
                </a:r>
                <a:br>
                  <a:rPr lang="it-IT" b="1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it-IT" dirty="0"/>
                  <a:t>nearest </a:t>
                </a:r>
                <a:r>
                  <a:rPr lang="it-IT" dirty="0" err="1"/>
                  <a:t>neighbor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  <a:blipFill rotWithShape="0">
                <a:blip r:embed="rId3"/>
                <a:stretch>
                  <a:fillRect t="-29885" b="-40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distances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categorical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continuous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Variants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improve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efficiency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Pruning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search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space</a:t>
            </a:r>
            <a:r>
              <a:rPr lang="it-IT" sz="2000" dirty="0" smtClean="0">
                <a:solidFill>
                  <a:srgbClr val="514A40"/>
                </a:solidFill>
              </a:rPr>
              <a:t> by </a:t>
            </a:r>
            <a:r>
              <a:rPr lang="it-IT" sz="2000" dirty="0" err="1" smtClean="0">
                <a:solidFill>
                  <a:srgbClr val="514A40"/>
                </a:solidFill>
              </a:rPr>
              <a:t>either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ignoring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cannot</a:t>
            </a:r>
            <a:r>
              <a:rPr lang="it-IT" sz="2000" dirty="0" smtClean="0">
                <a:solidFill>
                  <a:srgbClr val="514A40"/>
                </a:solidFill>
              </a:rPr>
              <a:t> be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</a:rPr>
              <a:t> or by </a:t>
            </a:r>
            <a:r>
              <a:rPr lang="it-IT" sz="2000" dirty="0" err="1" smtClean="0">
                <a:solidFill>
                  <a:srgbClr val="514A40"/>
                </a:solidFill>
              </a:rPr>
              <a:t>focussing</a:t>
            </a:r>
            <a:r>
              <a:rPr lang="it-IT" sz="2000" dirty="0" smtClean="0">
                <a:solidFill>
                  <a:srgbClr val="514A40"/>
                </a:solidFill>
              </a:rPr>
              <a:t> on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most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likely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Cluster-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pruning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200" b="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b="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044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dirty="0" err="1" smtClean="0"/>
              <a:t>density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</a:rPr>
              <a:t>low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dense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perform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poorly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data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regions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varying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smtClean="0">
                <a:solidFill>
                  <a:srgbClr val="514A40"/>
                </a:solidFill>
              </a:rPr>
              <a:t>densities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dirty="0" err="1" smtClean="0"/>
              <a:t>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162050"/>
            <a:ext cx="5753100" cy="4533900"/>
          </a:xfrm>
        </p:spPr>
      </p:pic>
    </p:spTree>
    <p:extLst>
      <p:ext uri="{BB962C8B-B14F-4D97-AF65-F5344CB8AC3E}">
        <p14:creationId xmlns:p14="http://schemas.microsoft.com/office/powerpoint/2010/main" val="2264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dirty="0" err="1" smtClean="0"/>
              <a:t>density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</a:rPr>
              <a:t>low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dense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perform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poorly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data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regions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varying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densities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Relative </a:t>
            </a:r>
            <a:r>
              <a:rPr lang="it-IT" sz="2200" dirty="0" err="1" smtClean="0">
                <a:solidFill>
                  <a:srgbClr val="514A40"/>
                </a:solidFill>
              </a:rPr>
              <a:t>density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with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low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anomalous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These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perform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poorly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if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regions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varying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densities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Relative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:</a:t>
                </a: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LOF (Local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for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given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, the LOF score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equal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to ratio of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average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(in 2D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) of the </a:t>
                </a:r>
                <a:r>
                  <a:rPr lang="it-IT" sz="2000" i="1" dirty="0" smtClean="0">
                    <a:solidFill>
                      <a:srgbClr val="514A40"/>
                    </a:solidFill>
                  </a:rPr>
                  <a:t>k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nearest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and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itself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COF(Connectivity–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based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for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computed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in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incremental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mode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8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2400300"/>
            <a:ext cx="5429250" cy="2057400"/>
          </a:xfrm>
        </p:spPr>
      </p:pic>
    </p:spTree>
    <p:extLst>
      <p:ext uri="{BB962C8B-B14F-4D97-AF65-F5344CB8AC3E}">
        <p14:creationId xmlns:p14="http://schemas.microsoft.com/office/powerpoint/2010/main" val="5192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Basic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complexity</a:t>
                </a:r>
              </a:p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More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efficient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structure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can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used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Several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directly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optimized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detection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under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assumption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top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few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insteresting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45717" indent="0">
                  <a:buNone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2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perform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better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term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nearest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For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</a:t>
            </a:r>
            <a:r>
              <a:rPr lang="it-IT" sz="2000" dirty="0" smtClean="0">
                <a:solidFill>
                  <a:srgbClr val="514A40"/>
                </a:solidFill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</a:rPr>
              <a:t>have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without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measures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challenging</a:t>
            </a:r>
            <a:endParaRPr lang="it-IT" sz="20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categories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a cluster in the data,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Apply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known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 to the data set and </a:t>
            </a:r>
            <a:r>
              <a:rPr lang="it-IT" sz="2000" dirty="0" err="1" smtClean="0">
                <a:solidFill>
                  <a:srgbClr val="514A40"/>
                </a:solidFill>
              </a:rPr>
              <a:t>declare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does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far </a:t>
            </a:r>
            <a:r>
              <a:rPr lang="it-IT" sz="2000" dirty="0" err="1" smtClean="0">
                <a:solidFill>
                  <a:srgbClr val="514A40"/>
                </a:solidFill>
              </a:rPr>
              <a:t>away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then</a:t>
            </a:r>
            <a:r>
              <a:rPr lang="it-IT" sz="2000" dirty="0" smtClean="0">
                <a:solidFill>
                  <a:srgbClr val="514A40"/>
                </a:solidFill>
              </a:rPr>
              <a:t>,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calculated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</a:t>
            </a:r>
          </a:p>
        </p:txBody>
      </p:sp>
    </p:spTree>
    <p:extLst>
      <p:ext uri="{BB962C8B-B14F-4D97-AF65-F5344CB8AC3E}">
        <p14:creationId xmlns:p14="http://schemas.microsoft.com/office/powerpoint/2010/main" val="29271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categories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a cluster in the data,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Apply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known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 to the data set and </a:t>
            </a:r>
            <a:r>
              <a:rPr lang="it-IT" sz="2000" dirty="0" err="1" smtClean="0">
                <a:solidFill>
                  <a:srgbClr val="514A40"/>
                </a:solidFill>
              </a:rPr>
              <a:t>declare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does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far </a:t>
            </a:r>
            <a:r>
              <a:rPr lang="it-IT" sz="2000" dirty="0" err="1" smtClean="0">
                <a:solidFill>
                  <a:srgbClr val="514A40"/>
                </a:solidFill>
              </a:rPr>
              <a:t>away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then</a:t>
            </a:r>
            <a:r>
              <a:rPr lang="it-IT" sz="2000" dirty="0" smtClean="0">
                <a:solidFill>
                  <a:srgbClr val="514A40"/>
                </a:solidFill>
              </a:rPr>
              <a:t>,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calculated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form</a:t>
            </a:r>
            <a:r>
              <a:rPr lang="it-IT" sz="2200" dirty="0" smtClean="0">
                <a:solidFill>
                  <a:srgbClr val="514A40"/>
                </a:solidFill>
              </a:rPr>
              <a:t> clusters by </a:t>
            </a:r>
            <a:r>
              <a:rPr lang="it-IT" sz="2200" dirty="0" err="1" smtClean="0">
                <a:solidFill>
                  <a:srgbClr val="514A40"/>
                </a:solidFill>
              </a:rPr>
              <a:t>themselves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will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be </a:t>
            </a:r>
            <a:r>
              <a:rPr lang="it-IT" sz="2200" dirty="0" err="1" smtClean="0">
                <a:solidFill>
                  <a:srgbClr val="514A40"/>
                </a:solidFill>
              </a:rPr>
              <a:t>able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detect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large and dense clusters,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small or sparse cluster</a:t>
            </a:r>
          </a:p>
        </p:txBody>
      </p:sp>
    </p:spTree>
    <p:extLst>
      <p:ext uri="{BB962C8B-B14F-4D97-AF65-F5344CB8AC3E}">
        <p14:creationId xmlns:p14="http://schemas.microsoft.com/office/powerpoint/2010/main" val="38280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2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clustering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generate clusters from the data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Clustering </a:t>
            </a:r>
            <a:r>
              <a:rPr lang="it-IT" sz="2200" dirty="0" err="1" smtClean="0">
                <a:solidFill>
                  <a:srgbClr val="514A40"/>
                </a:solidFill>
              </a:rPr>
              <a:t>algorithms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Heuristic-based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linear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really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envolves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comparing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with a small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clusters</a:t>
            </a:r>
          </a:p>
          <a:p>
            <a:pPr marL="45717" indent="0">
              <a:buNone/>
            </a:pP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fast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Performance </a:t>
            </a:r>
            <a:r>
              <a:rPr lang="it-IT" sz="2000" dirty="0" err="1" smtClean="0">
                <a:solidFill>
                  <a:srgbClr val="514A40"/>
                </a:solidFill>
              </a:rPr>
              <a:t>depends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effectiveness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byproduct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</a:rPr>
              <a:t>hence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optimized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r>
              <a:rPr lang="it-IT" sz="2000" dirty="0" smtClean="0">
                <a:solidFill>
                  <a:srgbClr val="514A40"/>
                </a:solidFill>
              </a:rPr>
              <a:t> force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assigned</a:t>
            </a:r>
            <a:r>
              <a:rPr lang="it-IT" sz="2000" dirty="0" smtClean="0">
                <a:solidFill>
                  <a:srgbClr val="514A40"/>
                </a:solidFill>
              </a:rPr>
              <a:t> to some cluster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effective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significant</a:t>
            </a:r>
            <a:r>
              <a:rPr lang="it-IT" sz="2000" dirty="0" smtClean="0">
                <a:solidFill>
                  <a:srgbClr val="514A40"/>
                </a:solidFill>
              </a:rPr>
              <a:t> clusters </a:t>
            </a:r>
            <a:r>
              <a:rPr lang="it-IT" sz="2000" dirty="0" err="1" smtClean="0">
                <a:solidFill>
                  <a:srgbClr val="514A40"/>
                </a:solidFill>
              </a:rPr>
              <a:t>among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themselves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36026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Other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Statistical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1800" dirty="0" err="1" smtClean="0">
                <a:solidFill>
                  <a:srgbClr val="514A40"/>
                </a:solidFill>
              </a:rPr>
              <a:t>Parametric</a:t>
            </a:r>
            <a:r>
              <a:rPr lang="it-IT" sz="1800" dirty="0" smtClean="0">
                <a:solidFill>
                  <a:srgbClr val="514A40"/>
                </a:solidFill>
              </a:rPr>
              <a:t> </a:t>
            </a:r>
            <a:r>
              <a:rPr lang="it-IT" sz="1800" dirty="0" err="1" smtClean="0">
                <a:solidFill>
                  <a:srgbClr val="514A40"/>
                </a:solidFill>
              </a:rPr>
              <a:t>techniques</a:t>
            </a:r>
            <a:endParaRPr lang="it-IT" sz="1800" dirty="0" smtClean="0">
              <a:solidFill>
                <a:srgbClr val="514A40"/>
              </a:solidFill>
            </a:endParaRPr>
          </a:p>
          <a:p>
            <a:pPr lvl="1"/>
            <a:r>
              <a:rPr lang="it-IT" dirty="0" smtClean="0">
                <a:solidFill>
                  <a:srgbClr val="514A40"/>
                </a:solidFill>
              </a:rPr>
              <a:t>Non </a:t>
            </a:r>
            <a:r>
              <a:rPr lang="it-IT" dirty="0" err="1" smtClean="0">
                <a:solidFill>
                  <a:srgbClr val="514A40"/>
                </a:solidFill>
              </a:rPr>
              <a:t>parametric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Information </a:t>
            </a:r>
            <a:r>
              <a:rPr lang="it-IT" sz="2000" dirty="0" err="1" smtClean="0">
                <a:solidFill>
                  <a:srgbClr val="514A40"/>
                </a:solidFill>
              </a:rPr>
              <a:t>theoretic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dirty="0" err="1" smtClean="0">
                <a:solidFill>
                  <a:srgbClr val="514A40"/>
                </a:solidFill>
              </a:rPr>
              <a:t>Spectral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anomaly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detection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8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activity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(break-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penetrations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computer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abuse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Huge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volume of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tipically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comes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streaming fashion,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thereby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online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False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alarm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rate due to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input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preferred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93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36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7" y="2900695"/>
            <a:ext cx="11249862" cy="14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098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network data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available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granularity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packet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CISCO net-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flows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nature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changing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over time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126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Medical</a:t>
            </a:r>
            <a:r>
              <a:rPr lang="it-IT" sz="2200" i="1" dirty="0" smtClean="0">
                <a:solidFill>
                  <a:srgbClr val="514A40"/>
                </a:solidFill>
              </a:rPr>
              <a:t> and public </a:t>
            </a:r>
            <a:r>
              <a:rPr lang="it-IT" sz="2200" i="1" dirty="0" err="1" smtClean="0">
                <a:solidFill>
                  <a:srgbClr val="514A40"/>
                </a:solidFill>
              </a:rPr>
              <a:t>health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blood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group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condition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instrumentation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high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accuracy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well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too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approach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classifying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high 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97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Image processing </a:t>
            </a:r>
            <a:r>
              <a:rPr lang="it-IT" sz="2200" dirty="0" smtClean="0">
                <a:solidFill>
                  <a:srgbClr val="514A40"/>
                </a:solidFill>
              </a:rPr>
              <a:t>(satellite </a:t>
            </a:r>
            <a:r>
              <a:rPr lang="it-IT" sz="2200" dirty="0" err="1" smtClean="0">
                <a:solidFill>
                  <a:srgbClr val="514A40"/>
                </a:solidFill>
              </a:rPr>
              <a:t>imagery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mammographic</a:t>
            </a:r>
            <a:r>
              <a:rPr lang="it-IT" sz="2200" dirty="0" smtClean="0">
                <a:solidFill>
                  <a:srgbClr val="514A40"/>
                </a:solidFill>
              </a:rPr>
              <a:t> image </a:t>
            </a:r>
            <a:r>
              <a:rPr lang="it-IT" sz="2200" dirty="0" err="1" smtClean="0">
                <a:solidFill>
                  <a:srgbClr val="514A40"/>
                </a:solidFill>
              </a:rPr>
              <a:t>analysis</a:t>
            </a:r>
            <a:r>
              <a:rPr lang="it-IT" sz="2200" dirty="0" smtClean="0">
                <a:solidFill>
                  <a:srgbClr val="514A40"/>
                </a:solidFill>
              </a:rPr>
              <a:t>, video </a:t>
            </a:r>
            <a:r>
              <a:rPr lang="it-IT" sz="2200" dirty="0" err="1" smtClean="0">
                <a:solidFill>
                  <a:srgbClr val="514A40"/>
                </a:solidFill>
              </a:rPr>
              <a:t>surveillance</a:t>
            </a:r>
            <a:r>
              <a:rPr lang="it-IT" sz="2200" dirty="0" smtClean="0">
                <a:solidFill>
                  <a:srgbClr val="514A40"/>
                </a:solidFill>
              </a:rPr>
              <a:t>..)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Motion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insertion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foreign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object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attribute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(color,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lightness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texture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challenge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input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997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</a:p>
          <a:p>
            <a:pPr marL="365741" lvl="1" indent="0">
              <a:buNone/>
            </a:pP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distinct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removal</a:t>
            </a:r>
            <a:r>
              <a:rPr lang="it-IT" sz="2000" dirty="0" smtClean="0">
                <a:solidFill>
                  <a:srgbClr val="514A40"/>
                </a:solidFill>
              </a:rPr>
              <a:t> or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accomodation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Noise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phenomenon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interest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hindrance</a:t>
            </a:r>
            <a:r>
              <a:rPr lang="it-IT" sz="2000" dirty="0" smtClean="0">
                <a:solidFill>
                  <a:srgbClr val="514A40"/>
                </a:solidFill>
              </a:rPr>
              <a:t> to data </a:t>
            </a:r>
            <a:r>
              <a:rPr lang="it-IT" sz="2000" dirty="0" err="1" smtClean="0">
                <a:solidFill>
                  <a:srgbClr val="514A40"/>
                </a:solidFill>
              </a:rPr>
              <a:t>analysis</a:t>
            </a:r>
            <a:r>
              <a:rPr lang="it-IT" sz="2000" dirty="0" smtClean="0">
                <a:solidFill>
                  <a:srgbClr val="514A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2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44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</a:rPr>
              <a:t>Credit card </a:t>
            </a:r>
            <a:r>
              <a:rPr lang="it-IT" sz="2000" i="1" dirty="0" err="1" smtClean="0">
                <a:solidFill>
                  <a:srgbClr val="514A40"/>
                </a:solidFill>
              </a:rPr>
              <a:t>fraud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comprised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over </a:t>
            </a:r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dimensions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frauds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reflected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transactional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Profiling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this</a:t>
            </a:r>
            <a:r>
              <a:rPr lang="it-IT" sz="2000" dirty="0" smtClean="0">
                <a:solidFill>
                  <a:srgbClr val="514A40"/>
                </a:solidFill>
              </a:rPr>
              <a:t> domain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Contextual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826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Industrial </a:t>
            </a:r>
            <a:r>
              <a:rPr lang="it-IT" sz="2200" i="1" dirty="0" err="1" smtClean="0">
                <a:solidFill>
                  <a:srgbClr val="514A40"/>
                </a:solidFill>
              </a:rPr>
              <a:t>damage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damage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prevent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further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escalation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referred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sensor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Mostly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Online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preventive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measures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taken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soon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pertaining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readily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availabele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0829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Sensor networks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Speech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recognition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monitoring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biological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Associations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among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criminal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activities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astronomical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Ecosystem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disturbance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Text data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…………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89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1006764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Anomalies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in data </a:t>
            </a:r>
            <a:r>
              <a:rPr lang="it-IT" sz="2400" dirty="0" err="1">
                <a:solidFill>
                  <a:srgbClr val="514A40"/>
                </a:solidFill>
              </a:rPr>
              <a:t>translate</a:t>
            </a:r>
            <a:r>
              <a:rPr lang="it-IT" sz="2400" dirty="0">
                <a:solidFill>
                  <a:srgbClr val="514A40"/>
                </a:solidFill>
              </a:rPr>
              <a:t> to </a:t>
            </a:r>
            <a:r>
              <a:rPr lang="it-IT" sz="2400" dirty="0" err="1">
                <a:solidFill>
                  <a:srgbClr val="514A40"/>
                </a:solidFill>
              </a:rPr>
              <a:t>significant</a:t>
            </a:r>
            <a:r>
              <a:rPr lang="it-IT" sz="2400" dirty="0">
                <a:solidFill>
                  <a:srgbClr val="514A40"/>
                </a:solidFill>
              </a:rPr>
              <a:t> and </a:t>
            </a:r>
            <a:r>
              <a:rPr lang="it-IT" sz="2400" dirty="0" err="1">
                <a:solidFill>
                  <a:srgbClr val="514A40"/>
                </a:solidFill>
              </a:rPr>
              <a:t>often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critical</a:t>
            </a:r>
            <a:r>
              <a:rPr lang="it-IT" sz="2400" dirty="0">
                <a:solidFill>
                  <a:srgbClr val="514A40"/>
                </a:solidFill>
              </a:rPr>
              <a:t> information in a wide </a:t>
            </a:r>
            <a:r>
              <a:rPr lang="it-IT" sz="2400" dirty="0" err="1">
                <a:solidFill>
                  <a:srgbClr val="514A40"/>
                </a:solidFill>
              </a:rPr>
              <a:t>variety</a:t>
            </a:r>
            <a:r>
              <a:rPr lang="it-IT" sz="2400" dirty="0">
                <a:solidFill>
                  <a:srgbClr val="514A40"/>
                </a:solidFill>
              </a:rPr>
              <a:t> of </a:t>
            </a:r>
            <a:r>
              <a:rPr lang="it-IT" sz="2400" dirty="0" err="1">
                <a:solidFill>
                  <a:srgbClr val="514A40"/>
                </a:solidFill>
              </a:rPr>
              <a:t>application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domains</a:t>
            </a:r>
            <a:endParaRPr lang="it-IT" sz="2400" dirty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Unlimited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challenging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946275"/>
            <a:ext cx="9182100" cy="2933700"/>
          </a:xfrm>
        </p:spPr>
      </p:pic>
    </p:spTree>
    <p:extLst>
      <p:ext uri="{BB962C8B-B14F-4D97-AF65-F5344CB8AC3E}">
        <p14:creationId xmlns:p14="http://schemas.microsoft.com/office/powerpoint/2010/main" val="33403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Questions</a:t>
            </a:r>
            <a:r>
              <a:rPr lang="it-IT" sz="12000" dirty="0" smtClean="0"/>
              <a:t>?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41402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 fontScale="92500"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Thank</a:t>
            </a:r>
            <a:r>
              <a:rPr lang="it-IT" sz="12000" dirty="0" smtClean="0"/>
              <a:t> </a:t>
            </a:r>
            <a:r>
              <a:rPr lang="it-IT" sz="12000" dirty="0" err="1" smtClean="0"/>
              <a:t>you</a:t>
            </a:r>
            <a:r>
              <a:rPr lang="it-IT" sz="12000" dirty="0" smtClean="0"/>
              <a:t>!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2354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challenges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Define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representing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declare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observation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belong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this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region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encompasses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difficult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Boundary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precise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adversaries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make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evolving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Exact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domains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contains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noise</a:t>
            </a:r>
            <a:endParaRPr lang="it-IT" sz="20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404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66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907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3210</Words>
  <Application>Microsoft Office PowerPoint</Application>
  <PresentationFormat>Widescreen</PresentationFormat>
  <Paragraphs>482</Paragraphs>
  <Slides>67</Slides>
  <Notes>66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67</vt:i4>
      </vt:variant>
    </vt:vector>
  </HeadingPairs>
  <TitlesOfParts>
    <vt:vector size="71" baseType="lpstr">
      <vt:lpstr>Arial</vt:lpstr>
      <vt:lpstr>Cambria</vt:lpstr>
      <vt:lpstr>Cambria Math</vt:lpstr>
      <vt:lpstr>Red Line Business 16x9</vt:lpstr>
      <vt:lpstr>Anomaly detection: A survey</vt:lpstr>
      <vt:lpstr>Introduction</vt:lpstr>
      <vt:lpstr>Introduction</vt:lpstr>
      <vt:lpstr>Introduction</vt:lpstr>
      <vt:lpstr>Anomaly detection</vt:lpstr>
      <vt:lpstr>Anomaly detection</vt:lpstr>
      <vt:lpstr>challenges</vt:lpstr>
      <vt:lpstr>Nature of input data</vt:lpstr>
      <vt:lpstr>Nature of input data</vt:lpstr>
      <vt:lpstr>Nature of input data</vt:lpstr>
      <vt:lpstr>Nature of input data</vt:lpstr>
      <vt:lpstr>Type of anomaly</vt:lpstr>
      <vt:lpstr>Type of anomaly</vt:lpstr>
      <vt:lpstr>Type of anomaly</vt:lpstr>
      <vt:lpstr>Type of anomaly</vt:lpstr>
      <vt:lpstr>Type of anomaly</vt:lpstr>
      <vt:lpstr>Type of anomaly</vt:lpstr>
      <vt:lpstr>Training data set</vt:lpstr>
      <vt:lpstr>Training data set</vt:lpstr>
      <vt:lpstr>Training data set</vt:lpstr>
      <vt:lpstr>Training data set</vt:lpstr>
      <vt:lpstr>Output of anomaly detection</vt:lpstr>
      <vt:lpstr>Output of anomaly detection</vt:lpstr>
      <vt:lpstr>Classification based techniques</vt:lpstr>
      <vt:lpstr>Classification based techniques</vt:lpstr>
      <vt:lpstr>Classification based techniques</vt:lpstr>
      <vt:lpstr>Classification based techniques</vt:lpstr>
      <vt:lpstr>Classification based techniques</vt:lpstr>
      <vt:lpstr>Neural network based techniques</vt:lpstr>
      <vt:lpstr>Rule-based techniques</vt:lpstr>
      <vt:lpstr>Rule-based techniques</vt:lpstr>
      <vt:lpstr>Rule-based techniques</vt:lpstr>
      <vt:lpstr>Computational complexity</vt:lpstr>
      <vt:lpstr>Advantages and disadvantages</vt:lpstr>
      <vt:lpstr>Advantages and disadvantages</vt:lpstr>
      <vt:lpstr>Nearest neighbour-based techniques</vt:lpstr>
      <vt:lpstr>Nearest neighbour-based techniques</vt:lpstr>
      <vt:lpstr>Nearest neighbor-based techniques</vt:lpstr>
      <vt:lpstr> K^thnearest neighbor</vt:lpstr>
      <vt:lpstr>density</vt:lpstr>
      <vt:lpstr>density</vt:lpstr>
      <vt:lpstr>density</vt:lpstr>
      <vt:lpstr>Relative density</vt:lpstr>
      <vt:lpstr>Relative density</vt:lpstr>
      <vt:lpstr>Computational complexity</vt:lpstr>
      <vt:lpstr>Advantages and disadvantages</vt:lpstr>
      <vt:lpstr>Clustering-based anomaly detection</vt:lpstr>
      <vt:lpstr>Clustering-based anomaly detection</vt:lpstr>
      <vt:lpstr>Clustering-based anomaly detection</vt:lpstr>
      <vt:lpstr>Computational complexity</vt:lpstr>
      <vt:lpstr>Advantages and disadvantages</vt:lpstr>
      <vt:lpstr>Other techniques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conclusions</vt:lpstr>
      <vt:lpstr>conclusions</vt:lpstr>
      <vt:lpstr>The end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2016-02-27T23:08:49Z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